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43" r:id="rId24"/>
    <p:sldId id="278" r:id="rId25"/>
    <p:sldId id="279" r:id="rId26"/>
    <p:sldId id="280" r:id="rId27"/>
    <p:sldId id="281" r:id="rId28"/>
    <p:sldId id="282" r:id="rId29"/>
    <p:sldId id="336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4" r:id="rId40"/>
    <p:sldId id="340" r:id="rId41"/>
    <p:sldId id="342" r:id="rId42"/>
    <p:sldId id="337" r:id="rId43"/>
    <p:sldId id="338" r:id="rId44"/>
    <p:sldId id="339" r:id="rId45"/>
    <p:sldId id="293" r:id="rId46"/>
    <p:sldId id="296" r:id="rId47"/>
    <p:sldId id="297" r:id="rId48"/>
    <p:sldId id="298" r:id="rId49"/>
    <p:sldId id="325" r:id="rId50"/>
    <p:sldId id="326" r:id="rId51"/>
    <p:sldId id="327" r:id="rId52"/>
    <p:sldId id="328" r:id="rId53"/>
    <p:sldId id="329" r:id="rId54"/>
    <p:sldId id="305" r:id="rId55"/>
    <p:sldId id="330" r:id="rId56"/>
    <p:sldId id="306" r:id="rId57"/>
    <p:sldId id="331" r:id="rId58"/>
    <p:sldId id="332" r:id="rId59"/>
    <p:sldId id="310" r:id="rId60"/>
    <p:sldId id="311" r:id="rId61"/>
    <p:sldId id="312" r:id="rId62"/>
    <p:sldId id="313" r:id="rId63"/>
    <p:sldId id="320" r:id="rId64"/>
    <p:sldId id="321" r:id="rId65"/>
    <p:sldId id="322" r:id="rId66"/>
    <p:sldId id="323" r:id="rId67"/>
    <p:sldId id="324" r:id="rId68"/>
    <p:sldId id="318" r:id="rId69"/>
    <p:sldId id="319" r:id="rId70"/>
    <p:sldId id="333" r:id="rId71"/>
    <p:sldId id="335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63" r:id="rId92"/>
    <p:sldId id="364" r:id="rId93"/>
    <p:sldId id="365" r:id="rId94"/>
    <p:sldId id="366" r:id="rId95"/>
    <p:sldId id="367" r:id="rId96"/>
    <p:sldId id="368" r:id="rId97"/>
    <p:sldId id="369" r:id="rId98"/>
    <p:sldId id="370" r:id="rId99"/>
    <p:sldId id="371" r:id="rId100"/>
    <p:sldId id="373" r:id="rId101"/>
    <p:sldId id="374" r:id="rId102"/>
    <p:sldId id="375" r:id="rId103"/>
    <p:sldId id="372" r:id="rId104"/>
    <p:sldId id="376" r:id="rId105"/>
    <p:sldId id="377" r:id="rId106"/>
    <p:sldId id="378" r:id="rId107"/>
    <p:sldId id="379" r:id="rId10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51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2D58AF-C3A0-49FA-BF92-0094025563D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D4BD74-47D1-4B18-94CC-CDDFC24031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58AF-C3A0-49FA-BF92-0094025563D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BD74-47D1-4B18-94CC-CDDFC2403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2D58AF-C3A0-49FA-BF92-0094025563D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3D4BD74-47D1-4B18-94CC-CDDFC24031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58AF-C3A0-49FA-BF92-0094025563D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D4BD74-47D1-4B18-94CC-CDDFC24031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58AF-C3A0-49FA-BF92-0094025563D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3D4BD74-47D1-4B18-94CC-CDDFC24031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2D58AF-C3A0-49FA-BF92-0094025563D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3D4BD74-47D1-4B18-94CC-CDDFC240316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2D58AF-C3A0-49FA-BF92-0094025563D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3D4BD74-47D1-4B18-94CC-CDDFC24031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58AF-C3A0-49FA-BF92-0094025563D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D4BD74-47D1-4B18-94CC-CDDFC2403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58AF-C3A0-49FA-BF92-0094025563D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D4BD74-47D1-4B18-94CC-CDDFC2403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58AF-C3A0-49FA-BF92-0094025563D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D4BD74-47D1-4B18-94CC-CDDFC24031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F2D58AF-C3A0-49FA-BF92-0094025563D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3D4BD74-47D1-4B18-94CC-CDDFC24031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2D58AF-C3A0-49FA-BF92-0094025563D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D4BD74-47D1-4B18-94CC-CDDFC24031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hyperlink" Target="mailto:jvm@benran.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.Loktev@elsevier.com" TargetMode="External"/><Relationship Id="rId2" Type="http://schemas.openxmlformats.org/officeDocument/2006/relationships/hyperlink" Target="mailto:pavel.kasyanov@clarivate.co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СБОР И ИНТЕРПРЕТАЦИЯ БИБЛИОМЕТРИЧЕСКИХ ДАННЫХ ПО WOS CC, SCOPUS И РИНЦ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Мохначева Юлия Валерьевна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88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Совокупная цитируемость публикаций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Анализируются </a:t>
            </a:r>
            <a:r>
              <a:rPr lang="ru-RU" b="1" dirty="0" smtClean="0"/>
              <a:t>научные публикации за последние пять лет (включая отчётный год). </a:t>
            </a:r>
            <a:r>
              <a:rPr lang="ru-RU" dirty="0" smtClean="0"/>
              <a:t>Учитываются научные публикации работников списочного состава, совместителей, аспирантов и пр., указавших принадлежность к организации (</a:t>
            </a:r>
            <a:r>
              <a:rPr lang="ru-RU" dirty="0" err="1" smtClean="0"/>
              <a:t>аффилиацию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err="1" smtClean="0"/>
              <a:t>Web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Science</a:t>
            </a:r>
            <a:r>
              <a:rPr lang="ru-RU" dirty="0" smtClean="0"/>
              <a:t> – обязательное предоставление сведений. Используются </a:t>
            </a:r>
            <a:r>
              <a:rPr lang="ru-RU" b="1" dirty="0" smtClean="0"/>
              <a:t>ВСЕ</a:t>
            </a:r>
            <a:r>
              <a:rPr lang="ru-RU" dirty="0" smtClean="0"/>
              <a:t> базы данных, входящие в </a:t>
            </a:r>
            <a:r>
              <a:rPr lang="ru-RU" b="1" dirty="0" smtClean="0"/>
              <a:t>WOS </a:t>
            </a:r>
            <a:r>
              <a:rPr lang="ru-RU" b="1" dirty="0" err="1" smtClean="0"/>
              <a:t>Core</a:t>
            </a:r>
            <a:r>
              <a:rPr lang="ru-RU" b="1" dirty="0" smtClean="0"/>
              <a:t> </a:t>
            </a:r>
            <a:r>
              <a:rPr lang="ru-RU" b="1" dirty="0" err="1" smtClean="0"/>
              <a:t>Collection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Russian</a:t>
            </a:r>
            <a:r>
              <a:rPr lang="ru-RU" dirty="0" smtClean="0"/>
              <a:t> </a:t>
            </a:r>
            <a:r>
              <a:rPr lang="ru-RU" dirty="0" err="1" smtClean="0"/>
              <a:t>Science</a:t>
            </a:r>
            <a:r>
              <a:rPr lang="ru-RU" dirty="0" smtClean="0"/>
              <a:t> </a:t>
            </a:r>
            <a:r>
              <a:rPr lang="ru-RU" dirty="0" err="1" smtClean="0"/>
              <a:t>Citation</a:t>
            </a:r>
            <a:r>
              <a:rPr lang="ru-RU" dirty="0" smtClean="0"/>
              <a:t> </a:t>
            </a:r>
            <a:r>
              <a:rPr lang="ru-RU" dirty="0" err="1" smtClean="0"/>
              <a:t>Index</a:t>
            </a:r>
            <a:r>
              <a:rPr lang="ru-RU" dirty="0" smtClean="0"/>
              <a:t> </a:t>
            </a:r>
            <a:r>
              <a:rPr lang="ru-RU" b="1" dirty="0" smtClean="0"/>
              <a:t>не учитывается</a:t>
            </a:r>
            <a:r>
              <a:rPr lang="ru-RU" dirty="0" smtClean="0"/>
              <a:t>). Обязательное условие – наличие соответствующей </a:t>
            </a:r>
            <a:r>
              <a:rPr lang="ru-RU" dirty="0" err="1" smtClean="0"/>
              <a:t>аффилиации</a:t>
            </a:r>
            <a:r>
              <a:rPr lang="ru-RU" dirty="0" smtClean="0"/>
              <a:t> в публикациях. Дополнительная информация – строка поиска (поисковый запрос)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Аналогичные требования предъявляются и по другим информационным системам. </a:t>
            </a:r>
            <a:r>
              <a:rPr lang="en-US" dirty="0" smtClean="0"/>
              <a:t>Scopus</a:t>
            </a:r>
            <a:r>
              <a:rPr lang="ru-RU" dirty="0" smtClean="0"/>
              <a:t> и РИНЦ – желательное, но не обязательное предоставление сведения. Остальные ресурсы – по желанию организаций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09427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53264" cy="546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4653136"/>
            <a:ext cx="2016224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515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3" y="-29289"/>
            <a:ext cx="1057275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412776"/>
            <a:ext cx="3018631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267744" y="1664804"/>
            <a:ext cx="504056" cy="5400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10757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" y="175570"/>
            <a:ext cx="8559577" cy="633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2418509"/>
            <a:ext cx="576064" cy="41044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620688"/>
            <a:ext cx="122413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64288" y="1484784"/>
            <a:ext cx="936104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2177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01443" cy="576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1988840"/>
            <a:ext cx="792088" cy="42503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622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Последние «нововведения» в отчетных документах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DOI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ru-RU" dirty="0" smtClean="0"/>
              <a:t>для переводных версий указывается </a:t>
            </a:r>
            <a:r>
              <a:rPr lang="en-US" dirty="0" smtClean="0"/>
              <a:t>DOI </a:t>
            </a:r>
            <a:r>
              <a:rPr lang="ru-RU" dirty="0" smtClean="0"/>
              <a:t>англоязычной версии публикации. Берется из самой статьи, из любой реферативной БД, с сайта издательства</a:t>
            </a:r>
          </a:p>
          <a:p>
            <a:r>
              <a:rPr lang="ru-RU" dirty="0" smtClean="0"/>
              <a:t>Квартили. Требуются ТОЛЬКО от </a:t>
            </a:r>
            <a:r>
              <a:rPr lang="en-US" dirty="0" smtClean="0"/>
              <a:t>WOS. </a:t>
            </a:r>
            <a:r>
              <a:rPr lang="ru-RU" dirty="0" smtClean="0"/>
              <a:t>При наличии больше одного, берется наиболее высокий. Следует учитывать, что квартили связаны напрямую с </a:t>
            </a:r>
            <a:r>
              <a:rPr lang="ru-RU" dirty="0" err="1" smtClean="0"/>
              <a:t>импакт</a:t>
            </a:r>
            <a:r>
              <a:rPr lang="ru-RU" dirty="0" smtClean="0"/>
              <a:t>-факторами изданий. Некоторые статьи индексируются в </a:t>
            </a:r>
            <a:r>
              <a:rPr lang="en-US" dirty="0" smtClean="0"/>
              <a:t>WOS CC</a:t>
            </a:r>
            <a:r>
              <a:rPr lang="ru-RU" dirty="0" smtClean="0"/>
              <a:t>, но при этом издания не имеют ИФ. В данном случае указывается </a:t>
            </a:r>
            <a:r>
              <a:rPr lang="en-US" dirty="0" smtClean="0"/>
              <a:t>Q4. </a:t>
            </a:r>
            <a:r>
              <a:rPr lang="ru-RU" dirty="0" smtClean="0"/>
              <a:t>Это – неверно, но такова Инструкция</a:t>
            </a:r>
          </a:p>
          <a:p>
            <a:r>
              <a:rPr lang="ru-RU" dirty="0" smtClean="0"/>
              <a:t>При отсутствии </a:t>
            </a:r>
            <a:r>
              <a:rPr lang="en-US" dirty="0" smtClean="0"/>
              <a:t>DOI</a:t>
            </a:r>
            <a:r>
              <a:rPr lang="ru-RU" dirty="0" smtClean="0"/>
              <a:t>, но наличии публикации в </a:t>
            </a:r>
            <a:r>
              <a:rPr lang="en-US" dirty="0" smtClean="0"/>
              <a:t>WOS Scopus</a:t>
            </a:r>
            <a:r>
              <a:rPr lang="ru-RU" dirty="0" smtClean="0"/>
              <a:t>, проставляется идентификационный номер </a:t>
            </a:r>
            <a:r>
              <a:rPr lang="en-US" dirty="0" smtClean="0"/>
              <a:t>WOS (</a:t>
            </a:r>
            <a:r>
              <a:rPr lang="ru-RU" dirty="0" smtClean="0"/>
              <a:t>Например: </a:t>
            </a:r>
            <a:r>
              <a:rPr lang="en-US" dirty="0" smtClean="0"/>
              <a:t>WOS:000418976400002</a:t>
            </a:r>
            <a:r>
              <a:rPr lang="ru-RU" dirty="0" smtClean="0"/>
              <a:t>), или </a:t>
            </a:r>
            <a:r>
              <a:rPr lang="en-US" dirty="0"/>
              <a:t>Scopus (</a:t>
            </a:r>
            <a:r>
              <a:rPr lang="en-US" dirty="0" smtClean="0"/>
              <a:t>s2.0-85039934070)</a:t>
            </a:r>
            <a:endParaRPr lang="ru-RU" dirty="0" smtClean="0"/>
          </a:p>
          <a:p>
            <a:r>
              <a:rPr lang="en-US" dirty="0" smtClean="0"/>
              <a:t>S – </a:t>
            </a:r>
            <a:r>
              <a:rPr lang="ru-RU" dirty="0" smtClean="0"/>
              <a:t>символ, который проставляется публикациям из </a:t>
            </a:r>
            <a:r>
              <a:rPr lang="en-US" dirty="0" smtClean="0"/>
              <a:t>Scopus</a:t>
            </a:r>
            <a:r>
              <a:rPr lang="ru-RU" dirty="0" smtClean="0"/>
              <a:t>, которые не проиндексированы в </a:t>
            </a:r>
            <a:r>
              <a:rPr lang="en-US" dirty="0" smtClean="0"/>
              <a:t>WOS.</a:t>
            </a:r>
          </a:p>
          <a:p>
            <a:r>
              <a:rPr lang="en-US" dirty="0" smtClean="0"/>
              <a:t>R – RSCI WOS </a:t>
            </a:r>
            <a:r>
              <a:rPr lang="ru-RU" dirty="0" smtClean="0"/>
              <a:t>и не входящим в первые 2 пункта</a:t>
            </a:r>
          </a:p>
          <a:p>
            <a:r>
              <a:rPr lang="en-US" dirty="0" smtClean="0"/>
              <a:t>V – </a:t>
            </a:r>
            <a:r>
              <a:rPr lang="ru-RU" dirty="0" smtClean="0"/>
              <a:t>список ВАК. При этом не учитывается год включения(исключения) из Списка</a:t>
            </a:r>
          </a:p>
          <a:p>
            <a:r>
              <a:rPr lang="ru-RU" dirty="0" smtClean="0"/>
              <a:t>О (англ.) – публикациям, не вошедшим в предыдущие пункты, но имеющим </a:t>
            </a:r>
            <a:r>
              <a:rPr lang="en-US" dirty="0" smtClean="0"/>
              <a:t>DOI</a:t>
            </a:r>
          </a:p>
        </p:txBody>
      </p:sp>
    </p:spTree>
    <p:extLst>
      <p:ext uri="{BB962C8B-B14F-4D97-AF65-F5344CB8AC3E}">
        <p14:creationId xmlns:p14="http://schemas.microsoft.com/office/powerpoint/2010/main" val="33133956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Scopus</a:t>
            </a:r>
            <a:r>
              <a:rPr lang="ru-RU" dirty="0" smtClean="0"/>
              <a:t>. Идентификатор. Где быстро найти?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108263" cy="493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1556792"/>
            <a:ext cx="864096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058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автора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Помимо номеров тем гос. заданий проставляются номера грантов и названия фондов их выделивших.</a:t>
            </a:r>
          </a:p>
          <a:p>
            <a:pPr marL="0" indent="0">
              <a:buNone/>
            </a:pPr>
            <a:r>
              <a:rPr lang="ru-RU" dirty="0" smtClean="0"/>
              <a:t>Такие сведения можно получить из </a:t>
            </a:r>
            <a:r>
              <a:rPr lang="en-US" dirty="0" smtClean="0"/>
              <a:t>WOS CC </a:t>
            </a:r>
            <a:r>
              <a:rPr lang="ru-RU" dirty="0" smtClean="0"/>
              <a:t>при выгрузке результатов, или из карточек публикаций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2059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Контактная информация: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jvm@benran.ru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90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ru-RU" dirty="0" smtClean="0"/>
              <a:t>Методика сбора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8208912" cy="17526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3.  Совокупные </a:t>
            </a:r>
            <a:r>
              <a:rPr lang="ru-RU" b="1" dirty="0" err="1" smtClean="0">
                <a:solidFill>
                  <a:schemeClr val="tx1"/>
                </a:solidFill>
              </a:rPr>
              <a:t>импакт</a:t>
            </a:r>
            <a:r>
              <a:rPr lang="ru-RU" b="1" dirty="0" smtClean="0">
                <a:solidFill>
                  <a:schemeClr val="tx1"/>
                </a:solidFill>
              </a:rPr>
              <a:t>-факторы журналов, в которых опубликованы статьи организации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3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Совокупные </a:t>
            </a:r>
            <a:r>
              <a:rPr lang="ru-RU" dirty="0" err="1" smtClean="0"/>
              <a:t>импакт</a:t>
            </a:r>
            <a:r>
              <a:rPr lang="ru-RU" dirty="0" smtClean="0"/>
              <a:t>-факторы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Рассчитывается только для научных журналов, содержащих публикации в журналах, индексируемых в </a:t>
            </a:r>
            <a:r>
              <a:rPr lang="en-US" dirty="0" smtClean="0"/>
              <a:t>WOS. </a:t>
            </a:r>
            <a:endParaRPr lang="en-US" dirty="0"/>
          </a:p>
          <a:p>
            <a:pPr marL="0" indent="0">
              <a:buNone/>
            </a:pPr>
            <a:r>
              <a:rPr lang="ru-RU" dirty="0" smtClean="0"/>
              <a:t>Учитывается </a:t>
            </a:r>
            <a:r>
              <a:rPr lang="ru-RU" b="1" dirty="0" smtClean="0"/>
              <a:t>5-летний (!) </a:t>
            </a:r>
            <a:r>
              <a:rPr lang="ru-RU" dirty="0" err="1" smtClean="0"/>
              <a:t>импакт</a:t>
            </a:r>
            <a:r>
              <a:rPr lang="ru-RU" dirty="0" smtClean="0"/>
              <a:t>-фактор</a:t>
            </a:r>
          </a:p>
          <a:p>
            <a:pPr marL="0" indent="0">
              <a:buNone/>
            </a:pPr>
            <a:r>
              <a:rPr lang="ru-RU" dirty="0" smtClean="0"/>
              <a:t>Определяется как сумма пятилетних </a:t>
            </a:r>
            <a:r>
              <a:rPr lang="ru-RU" dirty="0" err="1" smtClean="0"/>
              <a:t>импакт</a:t>
            </a:r>
            <a:r>
              <a:rPr lang="ru-RU" dirty="0" smtClean="0"/>
              <a:t>-факторов журналов актуального года с учётом количества статей в них. Т.е. актуальный пятилетний </a:t>
            </a:r>
            <a:r>
              <a:rPr lang="ru-RU" dirty="0" err="1" smtClean="0"/>
              <a:t>импакт</a:t>
            </a:r>
            <a:r>
              <a:rPr lang="ru-RU" dirty="0" smtClean="0"/>
              <a:t>-фактор издания умножается на количество публикаций в этом журнале. Далее полученные результаты по каждому изданию суммируются.</a:t>
            </a:r>
          </a:p>
          <a:p>
            <a:pPr marL="0" indent="0">
              <a:buNone/>
            </a:pPr>
            <a:r>
              <a:rPr lang="ru-RU" dirty="0" err="1" smtClean="0"/>
              <a:t>Импакт-фаторы</a:t>
            </a:r>
            <a:r>
              <a:rPr lang="ru-RU" dirty="0" smtClean="0"/>
              <a:t> других систем не учитываются в расчётах (напр. РИНЦ и др.)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97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ru-RU" dirty="0" smtClean="0"/>
              <a:t>Методика сбора данных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848872" cy="151216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4. Число статей, подготовленных совместно с зарубежными организациями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47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Число статей, подготовленных совместно с зарубежными организациями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Учитываются все типы публикаций, выполненные в соавторстве с иностранными коллегами по </a:t>
            </a:r>
            <a:r>
              <a:rPr lang="en-US" dirty="0" smtClean="0"/>
              <a:t>WOS CC</a:t>
            </a:r>
            <a:r>
              <a:rPr lang="ru-RU" dirty="0" smtClean="0"/>
              <a:t> и</a:t>
            </a:r>
            <a:r>
              <a:rPr lang="en-US" dirty="0" smtClean="0"/>
              <a:t> Scopus</a:t>
            </a:r>
            <a:r>
              <a:rPr lang="ru-RU" dirty="0"/>
              <a:t> </a:t>
            </a:r>
            <a:r>
              <a:rPr lang="ru-RU" dirty="0" smtClean="0"/>
              <a:t>(одновременное наличие соответствующих </a:t>
            </a:r>
            <a:r>
              <a:rPr lang="ru-RU" dirty="0" err="1" smtClean="0"/>
              <a:t>аффилиаций</a:t>
            </a:r>
            <a:r>
              <a:rPr lang="ru-RU" dirty="0" smtClean="0"/>
              <a:t> в публикациях)</a:t>
            </a:r>
          </a:p>
        </p:txBody>
      </p:sp>
    </p:spTree>
    <p:extLst>
      <p:ext uri="{BB962C8B-B14F-4D97-AF65-F5344CB8AC3E}">
        <p14:creationId xmlns:p14="http://schemas.microsoft.com/office/powerpoint/2010/main" val="152641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ru-RU" dirty="0" smtClean="0"/>
              <a:t>Технология сбора данных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280920" cy="350594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Число публикаций организации, индексируемых в российских и международных информационно-аналитических системах научного цитирования: </a:t>
            </a:r>
            <a:r>
              <a:rPr lang="en-US" b="1" dirty="0" smtClean="0">
                <a:solidFill>
                  <a:schemeClr val="tx1"/>
                </a:solidFill>
              </a:rPr>
              <a:t>Web of Science; Scopus, Google Scholar, ERIH (European Reference Index for the Humanities); </a:t>
            </a:r>
            <a:r>
              <a:rPr lang="ru-RU" b="1" dirty="0" smtClean="0">
                <a:solidFill>
                  <a:schemeClr val="tx1"/>
                </a:solidFill>
              </a:rPr>
              <a:t>специализированные информационно-аналитические системы (</a:t>
            </a:r>
            <a:r>
              <a:rPr lang="en-US" b="1" dirty="0" smtClean="0">
                <a:solidFill>
                  <a:schemeClr val="tx1"/>
                </a:solidFill>
              </a:rPr>
              <a:t>Agrophysics Data System, PubMed, </a:t>
            </a:r>
            <a:r>
              <a:rPr lang="en-US" b="1" dirty="0" err="1" smtClean="0">
                <a:solidFill>
                  <a:schemeClr val="tx1"/>
                </a:solidFill>
              </a:rPr>
              <a:t>VathSciNet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zbMATH</a:t>
            </a:r>
            <a:r>
              <a:rPr lang="en-US" b="1" dirty="0" smtClean="0">
                <a:solidFill>
                  <a:schemeClr val="tx1"/>
                </a:solidFill>
              </a:rPr>
              <a:t>, Chemical Abstracts, Springer, GeoRef, </a:t>
            </a:r>
            <a:r>
              <a:rPr lang="en-US" b="1" dirty="0" err="1" smtClean="0">
                <a:solidFill>
                  <a:schemeClr val="tx1"/>
                </a:solidFill>
              </a:rPr>
              <a:t>Agris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и др.)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63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3"/>
            <a:ext cx="7990656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1.Число публикаций организации за 2016 г. на примере Института белка РАН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1.1. </a:t>
            </a: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en-US" b="1" dirty="0" smtClean="0">
                <a:solidFill>
                  <a:schemeClr val="tx1"/>
                </a:solidFill>
              </a:rPr>
              <a:t>WOS Core Collection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75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476672"/>
            <a:ext cx="3240360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700808"/>
            <a:ext cx="615617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861048"/>
            <a:ext cx="216024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653136"/>
            <a:ext cx="5400600" cy="19442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4005" y="4313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46" y="29249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9434" y="42024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8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1" y="0"/>
            <a:ext cx="9156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268760"/>
            <a:ext cx="158417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187220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79712" y="18808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56206" y="1706654"/>
            <a:ext cx="20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Поисковый запрос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73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1.2. в </a:t>
            </a:r>
            <a:r>
              <a:rPr lang="en-US" sz="3600" b="1" dirty="0" smtClean="0"/>
              <a:t>Scopus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1450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редоставление данных из </a:t>
            </a:r>
            <a:r>
              <a:rPr lang="en-US" sz="3200" dirty="0" smtClean="0"/>
              <a:t>WOS</a:t>
            </a:r>
            <a:r>
              <a:rPr lang="ru-RU" sz="3200" dirty="0" smtClean="0"/>
              <a:t> и</a:t>
            </a:r>
            <a:r>
              <a:rPr lang="en-US" sz="3200" dirty="0" smtClean="0"/>
              <a:t> Scopus </a:t>
            </a:r>
            <a:r>
              <a:rPr lang="ru-RU" sz="3200" dirty="0" smtClean="0"/>
              <a:t>для отчётных систем МОН и ФАНО России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Основания: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Постановление Правительства РФ от 6 апреля 2009 г. № 312 – утверждены Правила оценки результативности и мониторинга деятельности научных организаций, выполняющих научно-исследовательские, опытно-конструкторские и технологические работы гражданского назначения (научные организации)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Приказ Министерства образования и науки РФ от 5 марта 2014 г. №161 – утверждена Методика оценки результативности деятельности научных организаций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Приказ Министерства образования и науки РФ №162 от 5 марта 2014 г. «Об утверждении порядка предоставления научными организациями….сведений о результатах их деятельности в целях оценки, а также состава сведений о результатах деятельности научных организаций…»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398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2077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5587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организации нет профиля в </a:t>
            </a:r>
            <a:r>
              <a:rPr lang="en-US" dirty="0" smtClean="0"/>
              <a:t>Scopus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132856"/>
            <a:ext cx="86409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564904"/>
            <a:ext cx="7704856" cy="16561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97152"/>
            <a:ext cx="5760640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877272"/>
            <a:ext cx="237626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71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Фильтры (организации, предметные области, авторы…) для корректировки результатов поиска: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963"/>
            <a:ext cx="8453983" cy="449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48264" y="5877272"/>
            <a:ext cx="1080120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83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" y="188640"/>
            <a:ext cx="9130138" cy="644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62" y="1412776"/>
            <a:ext cx="902263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5796136" y="1844824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64707" y="1948190"/>
            <a:ext cx="20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Поисковый запрос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862" y="836712"/>
            <a:ext cx="477416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862" y="3789040"/>
            <a:ext cx="225388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81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профилей организаций в </a:t>
            </a:r>
            <a:r>
              <a:rPr lang="en-US" dirty="0" smtClean="0"/>
              <a:t>WOS </a:t>
            </a:r>
            <a:r>
              <a:rPr lang="ru-RU" dirty="0" smtClean="0"/>
              <a:t>и </a:t>
            </a:r>
            <a:r>
              <a:rPr lang="en-US" dirty="0" smtClean="0"/>
              <a:t>Scopus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Собрать в таблицу </a:t>
            </a:r>
            <a:r>
              <a:rPr lang="en-US" dirty="0" smtClean="0"/>
              <a:t>Excel </a:t>
            </a:r>
            <a:r>
              <a:rPr lang="ru-RU" dirty="0" smtClean="0"/>
              <a:t>все возможные (встречающиеся в </a:t>
            </a:r>
            <a:r>
              <a:rPr lang="ru-RU" dirty="0" err="1" smtClean="0"/>
              <a:t>аффилиациях</a:t>
            </a:r>
            <a:r>
              <a:rPr lang="ru-RU" dirty="0" smtClean="0"/>
              <a:t>) варианты написания организации о направить представителям компаний:</a:t>
            </a:r>
          </a:p>
          <a:p>
            <a:r>
              <a:rPr lang="en-US" dirty="0" err="1" smtClean="0"/>
              <a:t>Clarivate</a:t>
            </a:r>
            <a:r>
              <a:rPr lang="en-US" dirty="0" smtClean="0"/>
              <a:t> Analytics (WOS) – </a:t>
            </a:r>
            <a:r>
              <a:rPr lang="ru-RU" dirty="0" smtClean="0"/>
              <a:t>Касьянов Павел (</a:t>
            </a:r>
            <a:r>
              <a:rPr lang="en-US" dirty="0" smtClean="0">
                <a:hlinkClick r:id="rId2"/>
              </a:rPr>
              <a:t>pavel.kasyanov@clarivate.com</a:t>
            </a:r>
            <a:r>
              <a:rPr lang="ru-RU" dirty="0" smtClean="0"/>
              <a:t>)</a:t>
            </a:r>
          </a:p>
          <a:p>
            <a:r>
              <a:rPr lang="en-US" dirty="0" smtClean="0"/>
              <a:t>Elsevier (Scopus) – </a:t>
            </a:r>
            <a:r>
              <a:rPr lang="ru-RU" dirty="0" smtClean="0"/>
              <a:t>Локтев Андрей (</a:t>
            </a:r>
            <a:r>
              <a:rPr lang="en-US" dirty="0" smtClean="0">
                <a:hlinkClick r:id="rId3"/>
              </a:rPr>
              <a:t>A.Loktev@elsevier.com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068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/>
          <a:lstStyle/>
          <a:p>
            <a:r>
              <a:rPr lang="ru-RU" b="1" dirty="0" smtClean="0"/>
              <a:t>1.3. в РИНЦ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666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53"/>
            <a:ext cx="7344816" cy="674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980728"/>
            <a:ext cx="79208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6093296"/>
            <a:ext cx="154817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05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024078" cy="489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772816"/>
            <a:ext cx="230425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924944"/>
            <a:ext cx="5256584" cy="5009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2348880"/>
            <a:ext cx="792088" cy="36004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40076" y="14034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19880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2708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084168" y="3284984"/>
            <a:ext cx="36004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7418" y="4324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39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1894"/>
            <a:ext cx="7530232" cy="678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4077072"/>
            <a:ext cx="432048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75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4624"/>
            <a:ext cx="6477000" cy="30529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Совокупная цитируемость публикаций Института белка РАН за последние пять лет </a:t>
            </a:r>
            <a:r>
              <a:rPr lang="en-US" dirty="0" smtClean="0"/>
              <a:t>(</a:t>
            </a:r>
            <a:r>
              <a:rPr lang="ru-RU" dirty="0" smtClean="0"/>
              <a:t>2012-2016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6400800" cy="76693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2.1. </a:t>
            </a: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en-US" b="1" dirty="0" smtClean="0">
                <a:solidFill>
                  <a:schemeClr val="tx1"/>
                </a:solidFill>
              </a:rPr>
              <a:t>WOS Core Collection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671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Важно: в данном контексте требуется совокупная цитируемость </a:t>
            </a:r>
            <a:r>
              <a:rPr lang="ru-RU" b="1" dirty="0" smtClean="0"/>
              <a:t>публикаций последних пяти лет </a:t>
            </a:r>
            <a:r>
              <a:rPr lang="ru-RU" dirty="0" smtClean="0"/>
              <a:t>(включая отчетный год)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70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521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Основные этапы оценки результативности деятельности научной организации согласно нормативным документам: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Наукометрический</a:t>
            </a:r>
            <a:r>
              <a:rPr lang="ru-RU" dirty="0" smtClean="0"/>
              <a:t> анализ публикационной активности – цитируемость и количество публикаций по данным </a:t>
            </a:r>
            <a:r>
              <a:rPr lang="en-US" dirty="0" smtClean="0"/>
              <a:t>WOS CC, Scopus </a:t>
            </a:r>
            <a:r>
              <a:rPr lang="ru-RU" dirty="0" smtClean="0"/>
              <a:t>и РИНЦ</a:t>
            </a:r>
          </a:p>
          <a:p>
            <a:r>
              <a:rPr lang="ru-RU" dirty="0" smtClean="0"/>
              <a:t>Анализ динамики публикационной активности в соотношении с динамикой результативности организаций в </a:t>
            </a:r>
            <a:r>
              <a:rPr lang="ru-RU" dirty="0" err="1" smtClean="0"/>
              <a:t>референтной</a:t>
            </a:r>
            <a:r>
              <a:rPr lang="ru-RU" dirty="0" smtClean="0"/>
              <a:t> группе</a:t>
            </a:r>
          </a:p>
          <a:p>
            <a:r>
              <a:rPr lang="ru-RU" dirty="0" smtClean="0"/>
              <a:t>Сопоставление динамики результативности с динамикой аналогичных показателей в научных организациях экономически развитых стран</a:t>
            </a:r>
          </a:p>
          <a:p>
            <a:r>
              <a:rPr lang="ru-RU" dirty="0" smtClean="0"/>
              <a:t>Отнесение организации к одной из трёх категорий на основании полученных сведений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9878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820472" cy="611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412776"/>
            <a:ext cx="2880320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420888"/>
            <a:ext cx="5760640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221088"/>
            <a:ext cx="23397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869160"/>
            <a:ext cx="5400600" cy="16561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17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8680"/>
            <a:ext cx="908506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204864"/>
            <a:ext cx="1907704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2852936"/>
            <a:ext cx="2160240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1835696" y="2780928"/>
            <a:ext cx="648072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35418" y="3069447"/>
            <a:ext cx="20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Поисковый запрос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81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38" y="548680"/>
            <a:ext cx="9123462" cy="508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4653136"/>
            <a:ext cx="1080120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07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" y="1340768"/>
            <a:ext cx="9036496" cy="464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6296" y="4005064"/>
            <a:ext cx="72008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10081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Совокупная цитируемость публикаций за последние 5 лет (2012-2016 гг.) = 12 + 55 + 198 + </a:t>
            </a:r>
            <a:br>
              <a:rPr lang="ru-RU" sz="3200" dirty="0" smtClean="0"/>
            </a:br>
            <a:r>
              <a:rPr lang="ru-RU" sz="3200" dirty="0" smtClean="0"/>
              <a:t>280 + 315 = 860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70119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2.</a:t>
            </a:r>
            <a:r>
              <a:rPr lang="ru-RU" b="1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en-US" b="1" dirty="0" smtClean="0">
                <a:solidFill>
                  <a:schemeClr val="tx1"/>
                </a:solidFill>
              </a:rPr>
              <a:t>Scopus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462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" y="764704"/>
            <a:ext cx="9030816" cy="446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492896"/>
            <a:ext cx="8064896" cy="15841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581128"/>
            <a:ext cx="604867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08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5600"/>
            <a:ext cx="8928992" cy="502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44824"/>
            <a:ext cx="4968552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91780" y="2996952"/>
            <a:ext cx="1476164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996952"/>
            <a:ext cx="1800200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076056" y="198884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60362" y="1844824"/>
            <a:ext cx="20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Поисковый запрос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61460" y="30037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2761" y="33163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00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8020"/>
            <a:ext cx="9108504" cy="577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420888"/>
            <a:ext cx="288032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5805264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668344" y="5805264"/>
            <a:ext cx="648072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236296" y="57959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=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08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</a:t>
            </a:r>
            <a:r>
              <a:rPr lang="ru-RU" b="1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в РИНЦ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12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53"/>
            <a:ext cx="7344816" cy="674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980728"/>
            <a:ext cx="79208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6093296"/>
            <a:ext cx="154817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2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53400" cy="990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Состав сведений о результатах деятельности научных организаций. </a:t>
            </a:r>
            <a:r>
              <a:rPr lang="ru-RU" sz="3200" dirty="0" err="1" smtClean="0"/>
              <a:t>Наукометрические</a:t>
            </a:r>
            <a:r>
              <a:rPr lang="ru-RU" sz="3200" dirty="0" smtClean="0"/>
              <a:t> </a:t>
            </a:r>
            <a:r>
              <a:rPr lang="ru-RU" sz="3200" dirty="0"/>
              <a:t>данные. </a:t>
            </a:r>
            <a:r>
              <a:rPr lang="ru-RU" sz="3200" b="1" dirty="0"/>
              <a:t>Что требуют?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Число публикаций организации, индексируемых в российских и международных информационно-аналитических системах научного цитирования: </a:t>
            </a:r>
            <a:r>
              <a:rPr lang="en-US" dirty="0" smtClean="0"/>
              <a:t>Web of Science; Scopus, Google Scholar, ERIH (European Reference Index for the Humanities); </a:t>
            </a:r>
            <a:r>
              <a:rPr lang="ru-RU" dirty="0" smtClean="0"/>
              <a:t>специализированные информационно-аналитические системы (</a:t>
            </a:r>
            <a:r>
              <a:rPr lang="en-US" dirty="0" smtClean="0"/>
              <a:t>Agrophysics Data System, PubMed, </a:t>
            </a:r>
            <a:r>
              <a:rPr lang="en-US" dirty="0" err="1" smtClean="0"/>
              <a:t>VathSciNet</a:t>
            </a:r>
            <a:r>
              <a:rPr lang="en-US" dirty="0" smtClean="0"/>
              <a:t>, </a:t>
            </a:r>
            <a:r>
              <a:rPr lang="en-US" dirty="0" err="1" smtClean="0"/>
              <a:t>zbMATH</a:t>
            </a:r>
            <a:r>
              <a:rPr lang="en-US" dirty="0" smtClean="0"/>
              <a:t>, Chemical Abstracts, Springer, GeoRef, </a:t>
            </a:r>
            <a:r>
              <a:rPr lang="en-US" dirty="0" err="1" smtClean="0"/>
              <a:t>Agris</a:t>
            </a:r>
            <a:r>
              <a:rPr lang="en-US" dirty="0" smtClean="0"/>
              <a:t> </a:t>
            </a:r>
            <a:r>
              <a:rPr lang="ru-RU" dirty="0" smtClean="0"/>
              <a:t>и др.)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884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" y="329770"/>
            <a:ext cx="9103568" cy="580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2204864"/>
            <a:ext cx="576064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6660232" y="2420888"/>
            <a:ext cx="432048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013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41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276872"/>
            <a:ext cx="1008112" cy="1440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3563888" y="2420888"/>
            <a:ext cx="720080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433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0821"/>
            <a:ext cx="8905528" cy="514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3284984"/>
            <a:ext cx="115212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69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2208"/>
            <a:ext cx="8861326" cy="518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4941168"/>
            <a:ext cx="43204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36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" y="188640"/>
            <a:ext cx="9121841" cy="637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877272"/>
            <a:ext cx="540060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4414610"/>
            <a:ext cx="694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Эти сведения не содержат ответа на поставленный в задании вопрос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796136" y="4819113"/>
            <a:ext cx="504056" cy="105815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55576" y="5517232"/>
            <a:ext cx="2376264" cy="1440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13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6477000" cy="24482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ru-RU" sz="4000" dirty="0"/>
              <a:t>Совокупный </a:t>
            </a:r>
            <a:r>
              <a:rPr lang="ru-RU" sz="4000" dirty="0" err="1"/>
              <a:t>импакт</a:t>
            </a:r>
            <a:r>
              <a:rPr lang="ru-RU" sz="4000" dirty="0"/>
              <a:t>-фактор журналов, в которых опубликованы статьи организации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72008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WOS CC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07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5-летний ИФ по </a:t>
            </a:r>
            <a:r>
              <a:rPr lang="en-US" dirty="0" smtClean="0">
                <a:solidFill>
                  <a:srgbClr val="C00000"/>
                </a:solidFill>
              </a:rPr>
              <a:t>WOS CC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496944" cy="536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4788024" y="3068960"/>
            <a:ext cx="72008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61709" y="242088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Кол-во публикаций за отчетный год в издании умножаются на актуальный 5-летний ИФ. Затем результаты складываются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916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Например: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5" y="1700808"/>
            <a:ext cx="879493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5750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4. Число </a:t>
            </a:r>
            <a:r>
              <a:rPr lang="ru-RU" sz="4000" dirty="0" smtClean="0"/>
              <a:t>статей Института белка РАН, </a:t>
            </a:r>
            <a:r>
              <a:rPr lang="ru-RU" sz="4000" dirty="0"/>
              <a:t>подготовленных совместно с зарубежными </a:t>
            </a:r>
            <a:r>
              <a:rPr lang="ru-RU" sz="4000" dirty="0" smtClean="0"/>
              <a:t>организациями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3960440" cy="69492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WOS </a:t>
            </a:r>
            <a:r>
              <a:rPr lang="ru-RU" b="1" dirty="0" smtClean="0">
                <a:solidFill>
                  <a:schemeClr val="tx1"/>
                </a:solidFill>
              </a:rPr>
              <a:t>+ </a:t>
            </a:r>
            <a:r>
              <a:rPr lang="en-US" b="1" dirty="0" smtClean="0">
                <a:solidFill>
                  <a:schemeClr val="tx1"/>
                </a:solidFill>
              </a:rPr>
              <a:t>Scopus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511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677"/>
            <a:ext cx="8784976" cy="67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268760"/>
            <a:ext cx="345638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420888"/>
            <a:ext cx="6624736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509120"/>
            <a:ext cx="259228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229200"/>
            <a:ext cx="5760640" cy="1628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0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712968" cy="1224136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Состав сведений о результатах деятельности научных организаций. </a:t>
            </a:r>
            <a:r>
              <a:rPr lang="ru-RU" sz="3200" dirty="0" err="1" smtClean="0"/>
              <a:t>Наукометрические</a:t>
            </a:r>
            <a:r>
              <a:rPr lang="ru-RU" sz="3200" dirty="0" smtClean="0"/>
              <a:t> данные. </a:t>
            </a:r>
            <a:r>
              <a:rPr lang="ru-RU" sz="3200" b="1" dirty="0" smtClean="0"/>
              <a:t>Что требуют?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2. Совокупная цитируемость публикаций организации, индексируемых в российских и международных информационно-аналитических системах научного цитирования (перечень ресурсов аналогичен п. 1)</a:t>
            </a:r>
          </a:p>
          <a:p>
            <a:pPr marL="0" indent="0">
              <a:buNone/>
            </a:pPr>
            <a:r>
              <a:rPr lang="ru-RU" dirty="0" smtClean="0"/>
              <a:t>3. Совокупный </a:t>
            </a:r>
            <a:r>
              <a:rPr lang="ru-RU" dirty="0" err="1" smtClean="0"/>
              <a:t>импакт</a:t>
            </a:r>
            <a:r>
              <a:rPr lang="ru-RU" dirty="0" smtClean="0"/>
              <a:t>-фактор журналов, в которых опубликованы статьи организации</a:t>
            </a:r>
          </a:p>
          <a:p>
            <a:pPr marL="0" indent="0">
              <a:buNone/>
            </a:pPr>
            <a:r>
              <a:rPr lang="ru-RU" dirty="0" smtClean="0"/>
              <a:t>4. Число статей, подготовленных совместно с зарубежными организациями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3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8962417" cy="514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24328" y="3193910"/>
            <a:ext cx="1438088" cy="2350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61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238250"/>
            <a:ext cx="79438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725144"/>
            <a:ext cx="223224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4221088"/>
            <a:ext cx="280831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475656" y="5229200"/>
            <a:ext cx="468052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674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73666" cy="604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869160"/>
            <a:ext cx="770384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259632" y="5949280"/>
            <a:ext cx="792088" cy="42925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1474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233"/>
            <a:ext cx="9087966" cy="517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988840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924944"/>
            <a:ext cx="2016224" cy="530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743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054"/>
            <a:ext cx="9144000" cy="518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2780928"/>
            <a:ext cx="2016224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3789040"/>
            <a:ext cx="403244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327083"/>
            <a:ext cx="2664296" cy="3899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10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8316516" cy="473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2996952"/>
            <a:ext cx="352839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499992" y="4365104"/>
            <a:ext cx="288032" cy="7200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115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5"/>
            <a:ext cx="8902477" cy="48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268760"/>
            <a:ext cx="899592" cy="504056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603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481138"/>
            <a:ext cx="59912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766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" y="1484784"/>
            <a:ext cx="8918138" cy="309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3765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3" y="548680"/>
            <a:ext cx="8761511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80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792088"/>
          </a:xfrm>
        </p:spPr>
        <p:txBody>
          <a:bodyPr/>
          <a:lstStyle/>
          <a:p>
            <a:r>
              <a:rPr lang="ru-RU" dirty="0" smtClean="0"/>
              <a:t>Методика сбора данных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992888" cy="38659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1. Число публикаций организации, индексируемых в российских и международных информационно-аналитических системах научного цитирования: </a:t>
            </a:r>
            <a:r>
              <a:rPr lang="en-US" b="1" dirty="0" smtClean="0">
                <a:solidFill>
                  <a:schemeClr val="tx1"/>
                </a:solidFill>
              </a:rPr>
              <a:t>Web of Science; Scopus, Google Scholar, ERIH (European Reference Index for the Humanities); </a:t>
            </a:r>
            <a:r>
              <a:rPr lang="ru-RU" b="1" dirty="0" smtClean="0">
                <a:solidFill>
                  <a:schemeClr val="tx1"/>
                </a:solidFill>
              </a:rPr>
              <a:t>специализированные информационно-аналитические системы (</a:t>
            </a:r>
            <a:r>
              <a:rPr lang="en-US" b="1" dirty="0" smtClean="0">
                <a:solidFill>
                  <a:schemeClr val="tx1"/>
                </a:solidFill>
              </a:rPr>
              <a:t>Agrophysics Data System, PubMed, </a:t>
            </a:r>
            <a:r>
              <a:rPr lang="en-US" b="1" dirty="0" err="1" smtClean="0">
                <a:solidFill>
                  <a:schemeClr val="tx1"/>
                </a:solidFill>
              </a:rPr>
              <a:t>VathSciNet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zbMATH</a:t>
            </a:r>
            <a:r>
              <a:rPr lang="en-US" b="1" dirty="0" smtClean="0">
                <a:solidFill>
                  <a:schemeClr val="tx1"/>
                </a:solidFill>
              </a:rPr>
              <a:t>, Chemical Abstracts, Springer, GeoRef, </a:t>
            </a:r>
            <a:r>
              <a:rPr lang="en-US" b="1" dirty="0" err="1" smtClean="0">
                <a:solidFill>
                  <a:schemeClr val="tx1"/>
                </a:solidFill>
              </a:rPr>
              <a:t>Agris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и др.)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2183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7"/>
            <a:ext cx="8371384" cy="494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852936"/>
            <a:ext cx="2232248" cy="27102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331640" y="5517232"/>
            <a:ext cx="720080" cy="7200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378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23"/>
            <a:ext cx="9144000" cy="500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7812360" y="3933056"/>
            <a:ext cx="648072" cy="8640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489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624739" cy="494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3573016"/>
            <a:ext cx="1936105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131840" y="2924944"/>
            <a:ext cx="216024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1030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69338" cy="51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573016"/>
            <a:ext cx="2304256" cy="432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043608" y="2492896"/>
            <a:ext cx="360040" cy="6058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2353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56094" cy="496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96752"/>
            <a:ext cx="45365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746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" y="487232"/>
            <a:ext cx="9025606" cy="516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356992"/>
            <a:ext cx="57606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45377" y="3356992"/>
            <a:ext cx="79208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0337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" y="548680"/>
            <a:ext cx="9119642" cy="548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1628800"/>
            <a:ext cx="720080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212976"/>
            <a:ext cx="3744416" cy="23762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8100392" y="6033109"/>
            <a:ext cx="504056" cy="49223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641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481138"/>
            <a:ext cx="59912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6388" y="2636912"/>
            <a:ext cx="112340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7561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Слияние результатов поиска по </a:t>
            </a:r>
            <a:r>
              <a:rPr lang="en-US" dirty="0" smtClean="0"/>
              <a:t>WOS CC </a:t>
            </a:r>
            <a:r>
              <a:rPr lang="ru-RU" dirty="0" smtClean="0"/>
              <a:t>и </a:t>
            </a:r>
            <a:r>
              <a:rPr lang="en-US" dirty="0" smtClean="0"/>
              <a:t>Scopus </a:t>
            </a:r>
            <a:r>
              <a:rPr lang="ru-RU" dirty="0" smtClean="0"/>
              <a:t>в один массив с исключением дублированных записей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9070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52513"/>
            <a:ext cx="8343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940152" y="3933056"/>
            <a:ext cx="1440160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4365104"/>
            <a:ext cx="1440160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4725144"/>
            <a:ext cx="1944216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Число публикаций организации…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Учитываются </a:t>
            </a:r>
            <a:r>
              <a:rPr lang="ru-RU" b="1" dirty="0" smtClean="0"/>
              <a:t>все типы (согласно инструкции) </a:t>
            </a:r>
            <a:r>
              <a:rPr lang="ru-RU" dirty="0" smtClean="0"/>
              <a:t>рецензируемых научных публикаций за отчётный период (статьи, обзоры, тезисы докладов, материалы конференций)</a:t>
            </a:r>
          </a:p>
          <a:p>
            <a:pPr marL="0" indent="0">
              <a:buNone/>
            </a:pPr>
            <a:r>
              <a:rPr lang="en-US" dirty="0" smtClean="0"/>
              <a:t>Web of Science – </a:t>
            </a:r>
            <a:r>
              <a:rPr lang="ru-RU" dirty="0" smtClean="0"/>
              <a:t>обязательное предоставление сведений. Используются ВСЕ базы данных, входящие в </a:t>
            </a:r>
            <a:r>
              <a:rPr lang="en-US" b="1" dirty="0" smtClean="0"/>
              <a:t>WOS Core Collection</a:t>
            </a:r>
            <a:r>
              <a:rPr lang="ru-RU" b="1" dirty="0" smtClean="0"/>
              <a:t>.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!) </a:t>
            </a:r>
            <a:r>
              <a:rPr lang="en-US" dirty="0" smtClean="0"/>
              <a:t>Russian Science Citation Index </a:t>
            </a:r>
            <a:r>
              <a:rPr lang="ru-RU" dirty="0" smtClean="0"/>
              <a:t>не учитывается</a:t>
            </a:r>
            <a:r>
              <a:rPr lang="en-US" dirty="0" smtClean="0"/>
              <a:t>. </a:t>
            </a:r>
            <a:r>
              <a:rPr lang="ru-RU" dirty="0" smtClean="0"/>
              <a:t>Обязательное условие – наличие соответствующей </a:t>
            </a:r>
            <a:r>
              <a:rPr lang="ru-RU" dirty="0" err="1" smtClean="0"/>
              <a:t>аффилиации</a:t>
            </a:r>
            <a:r>
              <a:rPr lang="ru-RU" dirty="0" smtClean="0"/>
              <a:t> в публикациях. Дополнительная информация – строка поиска (поисковый запрос)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9853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28738"/>
            <a:ext cx="77914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1630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Дополнительные возможные запросы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Совокупная цитируемость публикаций в </a:t>
            </a:r>
            <a:r>
              <a:rPr lang="en-US" dirty="0"/>
              <a:t>WOS, Scopus </a:t>
            </a:r>
            <a:r>
              <a:rPr lang="ru-RU" dirty="0"/>
              <a:t>и др. за </a:t>
            </a:r>
            <a:r>
              <a:rPr lang="ru-RU" dirty="0" smtClean="0"/>
              <a:t>последние пять лет (здесь подразумевается цитируемость всех публикаций за весь период деятельности </a:t>
            </a:r>
            <a:r>
              <a:rPr lang="ru-RU" dirty="0"/>
              <a:t>в</a:t>
            </a:r>
            <a:r>
              <a:rPr lang="ru-RU" dirty="0" smtClean="0"/>
              <a:t> последние пять лет)</a:t>
            </a:r>
          </a:p>
          <a:p>
            <a:r>
              <a:rPr lang="ru-RU" dirty="0" smtClean="0"/>
              <a:t>Количество цитирований </a:t>
            </a:r>
            <a:r>
              <a:rPr lang="ru-RU" dirty="0"/>
              <a:t>в </a:t>
            </a:r>
            <a:r>
              <a:rPr lang="en-US" dirty="0"/>
              <a:t>WOS, Scopus </a:t>
            </a:r>
            <a:r>
              <a:rPr lang="ru-RU" dirty="0"/>
              <a:t>и др. за </a:t>
            </a:r>
            <a:r>
              <a:rPr lang="ru-RU" dirty="0" smtClean="0"/>
              <a:t>весь период деятельности</a:t>
            </a:r>
          </a:p>
          <a:p>
            <a:r>
              <a:rPr lang="ru-RU" dirty="0" smtClean="0"/>
              <a:t>Индекс </a:t>
            </a:r>
            <a:r>
              <a:rPr lang="ru-RU" dirty="0" err="1" smtClean="0"/>
              <a:t>Хирша</a:t>
            </a:r>
            <a:r>
              <a:rPr lang="ru-RU" dirty="0" smtClean="0"/>
              <a:t> за весь период</a:t>
            </a:r>
          </a:p>
          <a:p>
            <a:r>
              <a:rPr lang="ru-RU" dirty="0" smtClean="0"/>
              <a:t>Квартили журналов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4991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1556792"/>
          </a:xfrm>
        </p:spPr>
        <p:txBody>
          <a:bodyPr>
            <a:noAutofit/>
          </a:bodyPr>
          <a:lstStyle/>
          <a:p>
            <a:r>
              <a:rPr lang="ru-RU" sz="2400" dirty="0"/>
              <a:t>Совокупная цитируемость публикаций в </a:t>
            </a:r>
            <a:r>
              <a:rPr lang="en-US" sz="2400" dirty="0"/>
              <a:t>WOS, Scopus </a:t>
            </a:r>
            <a:r>
              <a:rPr lang="ru-RU" sz="2400" dirty="0"/>
              <a:t>и др. за последние пять лет (здесь подразумевается цитируемость всех публикаций за весь период деятельности в последние пять лет)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1"/>
            <a:ext cx="7200800" cy="511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437112"/>
            <a:ext cx="1944216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229200"/>
            <a:ext cx="4176464" cy="144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284984"/>
            <a:ext cx="5760640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303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84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48264" y="2924944"/>
            <a:ext cx="201622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252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" y="620688"/>
            <a:ext cx="8750500" cy="563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2160" y="5301208"/>
            <a:ext cx="1008112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633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7851"/>
            <a:ext cx="8280920" cy="588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64288" y="5013176"/>
            <a:ext cx="648072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Итого: 10265 цитирований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2312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Scopus</a:t>
            </a:r>
            <a:r>
              <a:rPr lang="ru-RU" dirty="0" smtClean="0"/>
              <a:t>. Цитирование всех публикаций за последние 5 лет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00808"/>
            <a:ext cx="886163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2652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39597" cy="500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3195126"/>
            <a:ext cx="1656184" cy="11699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284984"/>
            <a:ext cx="1800200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362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35"/>
            <a:ext cx="8964488" cy="63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5301208"/>
            <a:ext cx="158417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96336" y="5301208"/>
            <a:ext cx="648072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85101" y="52199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113389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РИНЦ. </a:t>
            </a:r>
            <a:r>
              <a:rPr lang="ru-RU" dirty="0"/>
              <a:t>Цитирование всех публикаций за последние 5 лет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619406" cy="431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5796136" y="3573016"/>
            <a:ext cx="360040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8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Число публикаций организации…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Scopus – </a:t>
            </a:r>
            <a:r>
              <a:rPr lang="ru-RU" dirty="0" smtClean="0"/>
              <a:t>по желанию организации (на практике – желательно предоставить)</a:t>
            </a:r>
          </a:p>
          <a:p>
            <a:pPr marL="0" indent="0">
              <a:buNone/>
            </a:pPr>
            <a:r>
              <a:rPr lang="ru-RU" dirty="0" smtClean="0"/>
              <a:t>РИНЦ – по желанию организации (желательно предоставить)</a:t>
            </a:r>
          </a:p>
          <a:p>
            <a:pPr marL="0" indent="0">
              <a:buNone/>
            </a:pPr>
            <a:r>
              <a:rPr lang="ru-RU" dirty="0" smtClean="0"/>
              <a:t>Прочие системы – по желанию организации (на практике не требуются в обязательном порядке)</a:t>
            </a:r>
          </a:p>
          <a:p>
            <a:pPr marL="0" indent="0">
              <a:buNone/>
            </a:pPr>
            <a:r>
              <a:rPr lang="ru-RU" dirty="0" smtClean="0"/>
              <a:t>Учитываются </a:t>
            </a:r>
            <a:r>
              <a:rPr lang="ru-RU" b="1" dirty="0" smtClean="0"/>
              <a:t>все типы </a:t>
            </a:r>
            <a:r>
              <a:rPr lang="ru-RU" dirty="0" smtClean="0"/>
              <a:t>публикаций с обязательным наличием в них соответствующих </a:t>
            </a:r>
            <a:r>
              <a:rPr lang="ru-RU" dirty="0" err="1" smtClean="0"/>
              <a:t>аффилиаций</a:t>
            </a:r>
            <a:r>
              <a:rPr lang="ru-RU" dirty="0" smtClean="0"/>
              <a:t> за отчётный период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3743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Итого: 7749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44486"/>
            <a:ext cx="7362503" cy="53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4653136"/>
            <a:ext cx="1296144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609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Индекс </a:t>
            </a:r>
            <a:r>
              <a:rPr lang="ru-RU" dirty="0" err="1"/>
              <a:t>Хирша</a:t>
            </a:r>
            <a:r>
              <a:rPr lang="ru-RU" dirty="0"/>
              <a:t> за </a:t>
            </a:r>
            <a:r>
              <a:rPr lang="ru-RU" dirty="0" smtClean="0"/>
              <a:t>весь</a:t>
            </a:r>
            <a:r>
              <a:rPr lang="en-US" dirty="0" smtClean="0"/>
              <a:t> </a:t>
            </a:r>
            <a:r>
              <a:rPr lang="ru-RU" dirty="0" smtClean="0"/>
              <a:t>период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0" y="1484784"/>
            <a:ext cx="7399979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3429000"/>
            <a:ext cx="1368152" cy="706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5909" y="4653136"/>
            <a:ext cx="806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Индекс </a:t>
            </a:r>
            <a:r>
              <a:rPr lang="ru-RU" dirty="0" err="1" smtClean="0"/>
              <a:t>Хирша</a:t>
            </a:r>
            <a:r>
              <a:rPr lang="ru-RU" dirty="0" smtClean="0"/>
              <a:t> ИБ РАН за весь период. Показатель означает, что 110 публикаций этой организации цитировались 110 и более раз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9437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832737"/>
            <a:ext cx="9036629" cy="50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2060848"/>
            <a:ext cx="151216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885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8875812" cy="521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3645024"/>
            <a:ext cx="504056" cy="1440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280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Индекс </a:t>
            </a:r>
            <a:r>
              <a:rPr lang="ru-RU" dirty="0" err="1" smtClean="0"/>
              <a:t>Хирша</a:t>
            </a:r>
            <a:r>
              <a:rPr lang="ru-RU" dirty="0" smtClean="0"/>
              <a:t> за определенный период (например, - за 10 лет)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7218"/>
            <a:ext cx="7999909" cy="487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564904"/>
            <a:ext cx="626469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149080"/>
            <a:ext cx="22322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797152"/>
            <a:ext cx="4824536" cy="19442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06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" y="692696"/>
            <a:ext cx="9127654" cy="521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4248" y="2852936"/>
            <a:ext cx="2160240" cy="44608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278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30680" cy="486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199034"/>
            <a:ext cx="792088" cy="5900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114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509441" cy="467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420888"/>
            <a:ext cx="7272808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509120"/>
            <a:ext cx="568863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660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812187" cy="50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3068960"/>
            <a:ext cx="1800200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716016" y="3296402"/>
            <a:ext cx="360040" cy="8526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8993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2" y="682537"/>
            <a:ext cx="9142512" cy="510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2060848"/>
            <a:ext cx="1440160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36912"/>
            <a:ext cx="2880320" cy="5984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2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dirty="0" smtClean="0"/>
              <a:t>Методика сбора данных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064896" cy="252028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2. Совокупная цитируемость публикаций организации, индексируемых в российских и международных информационно-аналитических системах научного цитирования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869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" y="692696"/>
            <a:ext cx="9136410" cy="525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429000"/>
            <a:ext cx="1080120" cy="144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47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8979879" cy="549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3717032"/>
            <a:ext cx="1728192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6012160" y="4005064"/>
            <a:ext cx="936104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707904" y="3717032"/>
            <a:ext cx="1152128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045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534804" cy="63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123728" y="2060848"/>
            <a:ext cx="0" cy="42484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660232" y="2060848"/>
            <a:ext cx="72008" cy="42484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80980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172"/>
            <a:ext cx="8496944" cy="64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195736" y="476672"/>
            <a:ext cx="72008" cy="34563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6732240" y="332656"/>
            <a:ext cx="72008" cy="3600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339752" y="3645024"/>
            <a:ext cx="28803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3717032"/>
            <a:ext cx="28803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115616" y="4221088"/>
            <a:ext cx="7056784" cy="720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937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Квартиль журнала – показатель рейтинга издания в соответствии с его </a:t>
            </a:r>
            <a:r>
              <a:rPr lang="ru-RU" sz="2800" dirty="0" err="1" smtClean="0"/>
              <a:t>импакт</a:t>
            </a:r>
            <a:r>
              <a:rPr lang="ru-RU" sz="2800" dirty="0" smtClean="0"/>
              <a:t>-фактором и научно-тематической направленностью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Q1 – </a:t>
            </a:r>
            <a:r>
              <a:rPr lang="ru-RU" dirty="0" smtClean="0"/>
              <a:t>наивысший рейтинг журнала</a:t>
            </a:r>
          </a:p>
          <a:p>
            <a:r>
              <a:rPr lang="en-US" dirty="0" smtClean="0"/>
              <a:t>Q2</a:t>
            </a:r>
          </a:p>
          <a:p>
            <a:r>
              <a:rPr lang="en-US" dirty="0" smtClean="0"/>
              <a:t>Q3</a:t>
            </a:r>
          </a:p>
          <a:p>
            <a:r>
              <a:rPr lang="en-US" dirty="0" smtClean="0"/>
              <a:t>Q4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7445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40180" cy="50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501008"/>
            <a:ext cx="2304256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5497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408715" cy="60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861048"/>
            <a:ext cx="3096344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8668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Рейтинг журналов в </a:t>
            </a:r>
            <a:r>
              <a:rPr lang="en-US" dirty="0" smtClean="0"/>
              <a:t>Scopus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308304" cy="522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096" y="4509120"/>
            <a:ext cx="2411760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984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Scopus – </a:t>
            </a:r>
            <a:r>
              <a:rPr lang="ru-RU" dirty="0" smtClean="0"/>
              <a:t>перевод перцентилей в квартили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От 75 до 100 % - </a:t>
            </a:r>
            <a:r>
              <a:rPr lang="en-US" dirty="0" smtClean="0"/>
              <a:t>Q1</a:t>
            </a:r>
          </a:p>
          <a:p>
            <a:r>
              <a:rPr lang="ru-RU" dirty="0" smtClean="0"/>
              <a:t>От 50 до 75 </a:t>
            </a:r>
            <a:r>
              <a:rPr lang="ru-RU" dirty="0"/>
              <a:t>%</a:t>
            </a:r>
            <a:r>
              <a:rPr lang="ru-RU" dirty="0" smtClean="0"/>
              <a:t> – </a:t>
            </a:r>
            <a:r>
              <a:rPr lang="en-US" dirty="0" smtClean="0"/>
              <a:t>Q2</a:t>
            </a:r>
          </a:p>
          <a:p>
            <a:r>
              <a:rPr lang="ru-RU" dirty="0" smtClean="0"/>
              <a:t>От 25 до 50 % – </a:t>
            </a:r>
            <a:r>
              <a:rPr lang="en-US" dirty="0" smtClean="0"/>
              <a:t>Q3</a:t>
            </a:r>
          </a:p>
          <a:p>
            <a:r>
              <a:rPr lang="ru-RU" smtClean="0"/>
              <a:t>От 0 </a:t>
            </a:r>
            <a:r>
              <a:rPr lang="ru-RU" dirty="0" smtClean="0"/>
              <a:t>до 25 % </a:t>
            </a:r>
            <a:r>
              <a:rPr lang="en-US" dirty="0" smtClean="0"/>
              <a:t>– Q4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4571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определения квартиля по показателю SJR (</a:t>
            </a:r>
            <a:r>
              <a:rPr lang="ru-RU" dirty="0" err="1"/>
              <a:t>Scopus</a:t>
            </a:r>
            <a:r>
              <a:rPr lang="ru-RU" dirty="0" smtClean="0"/>
              <a:t>)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Зайти на </a:t>
            </a:r>
            <a:r>
              <a:rPr lang="ru-RU" dirty="0" smtClean="0"/>
              <a:t>страницу: www.scimagojr.com/</a:t>
            </a:r>
            <a:r>
              <a:rPr lang="ru-RU" dirty="0" err="1" smtClean="0"/>
              <a:t>journalsearch.php</a:t>
            </a:r>
            <a:r>
              <a:rPr lang="ru-RU" dirty="0"/>
              <a:t>;</a:t>
            </a:r>
          </a:p>
          <a:p>
            <a:r>
              <a:rPr lang="ru-RU" dirty="0"/>
              <a:t>Ввести в окне «</a:t>
            </a:r>
            <a:r>
              <a:rPr lang="ru-RU" dirty="0" err="1"/>
              <a:t>Search</a:t>
            </a:r>
            <a:r>
              <a:rPr lang="ru-RU" dirty="0"/>
              <a:t> </a:t>
            </a:r>
            <a:r>
              <a:rPr lang="ru-RU" dirty="0" err="1"/>
              <a:t>Query</a:t>
            </a:r>
            <a:r>
              <a:rPr lang="ru-RU" dirty="0"/>
              <a:t>» – </a:t>
            </a:r>
            <a:r>
              <a:rPr lang="ru-RU" dirty="0" err="1"/>
              <a:t>in</a:t>
            </a:r>
            <a:r>
              <a:rPr lang="ru-RU" dirty="0"/>
              <a:t> «</a:t>
            </a:r>
            <a:r>
              <a:rPr lang="ru-RU" dirty="0" err="1"/>
              <a:t>Journal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» полное название журнала либо часть названия;</a:t>
            </a:r>
          </a:p>
          <a:p>
            <a:r>
              <a:rPr lang="ru-RU" dirty="0"/>
              <a:t>Нажать кнопку «</a:t>
            </a:r>
            <a:r>
              <a:rPr lang="ru-RU" dirty="0" err="1"/>
              <a:t>Search</a:t>
            </a:r>
            <a:r>
              <a:rPr lang="ru-RU" dirty="0"/>
              <a:t>»;</a:t>
            </a:r>
          </a:p>
          <a:p>
            <a:r>
              <a:rPr lang="ru-RU" dirty="0"/>
              <a:t>Выбирать необходимый журнал и нажать на </a:t>
            </a:r>
            <a:r>
              <a:rPr lang="ru-RU" dirty="0" smtClean="0"/>
              <a:t>него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124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930</TotalTime>
  <Words>1556</Words>
  <Application>Microsoft Office PowerPoint</Application>
  <PresentationFormat>Экран (4:3)</PresentationFormat>
  <Paragraphs>133</Paragraphs>
  <Slides>107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107</vt:i4>
      </vt:variant>
    </vt:vector>
  </HeadingPairs>
  <TitlesOfParts>
    <vt:vector size="108" baseType="lpstr">
      <vt:lpstr>Обычная</vt:lpstr>
      <vt:lpstr>СБОР И ИНТЕРПРЕТАЦИЯ БИБЛИОМЕТРИЧЕСКИХ ДАННЫХ ПО WOS CC, SCOPUS И РИНЦ</vt:lpstr>
      <vt:lpstr>Предоставление данных из WOS и Scopus для отчётных систем МОН и ФАНО России</vt:lpstr>
      <vt:lpstr>Основные этапы оценки результативности деятельности научной организации согласно нормативным документам: </vt:lpstr>
      <vt:lpstr>Состав сведений о результатах деятельности научных организаций. Наукометрические данные. Что требуют?</vt:lpstr>
      <vt:lpstr>Состав сведений о результатах деятельности научных организаций. Наукометрические данные. Что требуют?</vt:lpstr>
      <vt:lpstr>Методика сбора данных</vt:lpstr>
      <vt:lpstr>Число публикаций организации…</vt:lpstr>
      <vt:lpstr>Число публикаций организации…</vt:lpstr>
      <vt:lpstr>Методика сбора данных</vt:lpstr>
      <vt:lpstr>Совокупная цитируемость публикаций …</vt:lpstr>
      <vt:lpstr>Методика сбора данных</vt:lpstr>
      <vt:lpstr>Совокупные импакт-факторы …</vt:lpstr>
      <vt:lpstr>Методика сбора данных</vt:lpstr>
      <vt:lpstr>Число статей, подготовленных совместно с зарубежными организациями </vt:lpstr>
      <vt:lpstr>Технология сбора данных</vt:lpstr>
      <vt:lpstr>1.Число публикаций организации за 2016 г. на примере Института белка РАН</vt:lpstr>
      <vt:lpstr>Презентация PowerPoint</vt:lpstr>
      <vt:lpstr>Презентация PowerPoint</vt:lpstr>
      <vt:lpstr>1.2. в Scopus</vt:lpstr>
      <vt:lpstr>У организации нет профиля в Scopus</vt:lpstr>
      <vt:lpstr>Фильтры (организации, предметные области, авторы…) для корректировки результатов поиска:</vt:lpstr>
      <vt:lpstr>Презентация PowerPoint</vt:lpstr>
      <vt:lpstr>Создание профилей организаций в WOS и Scopus</vt:lpstr>
      <vt:lpstr>1.3. в РИНЦ</vt:lpstr>
      <vt:lpstr>Презентация PowerPoint</vt:lpstr>
      <vt:lpstr>Презентация PowerPoint</vt:lpstr>
      <vt:lpstr>Презентация PowerPoint</vt:lpstr>
      <vt:lpstr>2. Совокупная цитируемость публикаций Института белка РАН за последние пять лет (2012-2016)</vt:lpstr>
      <vt:lpstr>Важно: в данном контексте требуется совокупная цитируемость публикаций последних пяти лет (включая отчетный год)</vt:lpstr>
      <vt:lpstr>Презентация PowerPoint</vt:lpstr>
      <vt:lpstr>Презентация PowerPoint</vt:lpstr>
      <vt:lpstr>Презентация PowerPoint</vt:lpstr>
      <vt:lpstr>Совокупная цитируемость публикаций за последние 5 лет (2012-2016 гг.) = 12 + 55 + 198 +  280 + 315 = 860</vt:lpstr>
      <vt:lpstr>2.2. в Scopus </vt:lpstr>
      <vt:lpstr>Презентация PowerPoint</vt:lpstr>
      <vt:lpstr>Презентация PowerPoint</vt:lpstr>
      <vt:lpstr>Презентация PowerPoint</vt:lpstr>
      <vt:lpstr>2.2. в РИНЦ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Совокупный импакт-фактор журналов, в которых опубликованы статьи организации </vt:lpstr>
      <vt:lpstr>5-летний ИФ по WOS CC</vt:lpstr>
      <vt:lpstr>Например:</vt:lpstr>
      <vt:lpstr>4. Число статей Института белка РАН, подготовленных совместно с зарубежными организациями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Слияние результатов поиска по WOS CC и Scopus в один массив с исключением дублированных записей</vt:lpstr>
      <vt:lpstr>Презентация PowerPoint</vt:lpstr>
      <vt:lpstr>Презентация PowerPoint</vt:lpstr>
      <vt:lpstr>Дополнительные возможные запросы</vt:lpstr>
      <vt:lpstr>Совокупная цитируемость публикаций в WOS, Scopus и др. за последние пять лет (здесь подразумевается цитируемость всех публикаций за весь период деятельности в последние пять лет) </vt:lpstr>
      <vt:lpstr>Презентация PowerPoint</vt:lpstr>
      <vt:lpstr>Презентация PowerPoint</vt:lpstr>
      <vt:lpstr>Итого: 10265 цитирований</vt:lpstr>
      <vt:lpstr>Scopus. Цитирование всех публикаций за последние 5 лет</vt:lpstr>
      <vt:lpstr>Презентация PowerPoint</vt:lpstr>
      <vt:lpstr>Презентация PowerPoint</vt:lpstr>
      <vt:lpstr>РИНЦ. Цитирование всех публикаций за последние 5 лет</vt:lpstr>
      <vt:lpstr>Итого: 7749</vt:lpstr>
      <vt:lpstr>Индекс Хирша за весь период</vt:lpstr>
      <vt:lpstr>Презентация PowerPoint</vt:lpstr>
      <vt:lpstr>Презентация PowerPoint</vt:lpstr>
      <vt:lpstr>Индекс Хирша за определенный период (например, - за 10 лет)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Квартиль журнала – показатель рейтинга издания в соответствии с его импакт-фактором и научно-тематической направленностью</vt:lpstr>
      <vt:lpstr>Презентация PowerPoint</vt:lpstr>
      <vt:lpstr>Презентация PowerPoint</vt:lpstr>
      <vt:lpstr>Рейтинг журналов в Scopus</vt:lpstr>
      <vt:lpstr>Scopus – перевод перцентилей в квартили</vt:lpstr>
      <vt:lpstr>Для определения квартиля по показателю SJR (Scopus):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Последние «нововведения» в отчетных документах</vt:lpstr>
      <vt:lpstr>Scopus. Идентификатор. Где быстро найти?</vt:lpstr>
      <vt:lpstr>Темы автора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Мохначева</dc:creator>
  <cp:lastModifiedBy>user</cp:lastModifiedBy>
  <cp:revision>61</cp:revision>
  <dcterms:created xsi:type="dcterms:W3CDTF">2018-01-15T09:13:39Z</dcterms:created>
  <dcterms:modified xsi:type="dcterms:W3CDTF">2018-11-22T09:25:14Z</dcterms:modified>
</cp:coreProperties>
</file>